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12192000" cy="16256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ECFF"/>
    <a:srgbClr val="FFFF99"/>
    <a:srgbClr val="FFCCFF"/>
    <a:srgbClr val="CCFFCC"/>
    <a:srgbClr val="00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2923" autoAdjust="0"/>
  </p:normalViewPr>
  <p:slideViewPr>
    <p:cSldViewPr snapToGrid="0">
      <p:cViewPr varScale="1">
        <p:scale>
          <a:sx n="42" d="100"/>
          <a:sy n="42" d="100"/>
        </p:scale>
        <p:origin x="2746" y="72"/>
      </p:cViewPr>
      <p:guideLst>
        <p:guide orient="horz" pos="512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E34FAB3-46A1-4480-A8C3-9502CEF96A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3" cy="495507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6C1C1B-40C0-4703-AF9A-75A15EAE00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970" y="1"/>
            <a:ext cx="2921583" cy="495507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r">
              <a:defRPr sz="1200"/>
            </a:lvl1pPr>
          </a:lstStyle>
          <a:p>
            <a:fld id="{CFFA9A4B-A284-46B5-8F6A-EF2DC96B201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CE271B-D139-4728-A86D-2273A50F62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80333"/>
            <a:ext cx="2921583" cy="495506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83AFB0C-0564-45A5-8874-4BA39477CF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970" y="9380333"/>
            <a:ext cx="2921583" cy="495506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r">
              <a:defRPr sz="1200"/>
            </a:lvl1pPr>
          </a:lstStyle>
          <a:p>
            <a:fld id="{CF4EE6F8-2A95-4CDE-AEB9-DE64A588E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676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3" cy="495507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0" y="1"/>
            <a:ext cx="2921583" cy="495507"/>
          </a:xfrm>
          <a:prstGeom prst="rect">
            <a:avLst/>
          </a:prstGeom>
        </p:spPr>
        <p:txBody>
          <a:bodyPr vert="horz" lIns="91520" tIns="45760" rIns="91520" bIns="45760" rtlCol="0"/>
          <a:lstStyle>
            <a:lvl1pPr algn="r">
              <a:defRPr sz="1200"/>
            </a:lvl1pPr>
          </a:lstStyle>
          <a:p>
            <a:fld id="{6F583EBE-85B5-4DBF-9DA6-9A1F58E58FF8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235075"/>
            <a:ext cx="24971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0" tIns="45760" rIns="91520" bIns="457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2748"/>
            <a:ext cx="5393690" cy="3888611"/>
          </a:xfrm>
          <a:prstGeom prst="rect">
            <a:avLst/>
          </a:prstGeom>
        </p:spPr>
        <p:txBody>
          <a:bodyPr vert="horz" lIns="91520" tIns="45760" rIns="91520" bIns="457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333"/>
            <a:ext cx="2921583" cy="495506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0" y="9380333"/>
            <a:ext cx="2921583" cy="495506"/>
          </a:xfrm>
          <a:prstGeom prst="rect">
            <a:avLst/>
          </a:prstGeom>
        </p:spPr>
        <p:txBody>
          <a:bodyPr vert="horz" lIns="91520" tIns="45760" rIns="91520" bIns="45760" rtlCol="0" anchor="b"/>
          <a:lstStyle>
            <a:lvl1pPr algn="r">
              <a:defRPr sz="1200"/>
            </a:lvl1pPr>
          </a:lstStyle>
          <a:p>
            <a:fld id="{E18CDD84-A48E-49B6-B88A-2E001109C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2397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1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0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0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01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32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50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7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4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06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65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16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97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CDD2-0D55-409E-BFD7-ED52C7AC076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6374-A159-4428-8D58-41E287C02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8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eiyourennke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-eiyou4.peatix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58551" y="9396981"/>
            <a:ext cx="11274898" cy="44998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CA72456-1C70-4ACE-B12F-198A505195C4}"/>
              </a:ext>
            </a:extLst>
          </p:cNvPr>
          <p:cNvSpPr/>
          <p:nvPr/>
        </p:nvSpPr>
        <p:spPr>
          <a:xfrm>
            <a:off x="2676391" y="3840671"/>
            <a:ext cx="6822638" cy="5023128"/>
          </a:xfrm>
          <a:prstGeom prst="ellipse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867CBED-05D0-4D6B-9346-591ACD0AB509}"/>
              </a:ext>
            </a:extLst>
          </p:cNvPr>
          <p:cNvSpPr/>
          <p:nvPr/>
        </p:nvSpPr>
        <p:spPr>
          <a:xfrm>
            <a:off x="726142" y="318812"/>
            <a:ext cx="10833800" cy="2619545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sz="36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かごしま臨床栄養連携研究会</a:t>
            </a:r>
            <a:endParaRPr lang="en-US" altLang="ja-JP" sz="3600" b="1" kern="1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4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</a:t>
            </a:r>
            <a:r>
              <a:rPr lang="ja-JP" altLang="en-US" sz="4400" b="1" kern="10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３年度第４回</a:t>
            </a:r>
            <a:r>
              <a:rPr lang="ja-JP" altLang="en-US" sz="4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研究会</a:t>
            </a:r>
            <a:endParaRPr lang="en-US" altLang="ja-JP" sz="4400" b="1" kern="1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ja-JP" sz="2400" b="1" kern="1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C7D1380-5C0D-464F-95F5-96858F13A593}"/>
              </a:ext>
            </a:extLst>
          </p:cNvPr>
          <p:cNvSpPr/>
          <p:nvPr/>
        </p:nvSpPr>
        <p:spPr>
          <a:xfrm>
            <a:off x="1761135" y="4025023"/>
            <a:ext cx="2353502" cy="2019385"/>
          </a:xfrm>
          <a:prstGeom prst="ellipse">
            <a:avLst/>
          </a:prstGeom>
          <a:solidFill>
            <a:srgbClr val="CCECFF"/>
          </a:solidFill>
          <a:ln w="1270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（公社）</a:t>
            </a:r>
          </a:p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鹿児島県</a:t>
            </a:r>
          </a:p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歯科</a:t>
            </a:r>
            <a:endParaRPr lang="en-US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医師会</a:t>
            </a:r>
            <a:endParaRPr lang="en-US" alt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83A1302-0CE6-4EA9-8CDD-F2FB13BDF7B7}"/>
              </a:ext>
            </a:extLst>
          </p:cNvPr>
          <p:cNvSpPr/>
          <p:nvPr/>
        </p:nvSpPr>
        <p:spPr>
          <a:xfrm>
            <a:off x="8261956" y="4025023"/>
            <a:ext cx="2320104" cy="2038089"/>
          </a:xfrm>
          <a:prstGeom prst="ellipse">
            <a:avLst/>
          </a:prstGeom>
          <a:solidFill>
            <a:srgbClr val="CCFFCC"/>
          </a:solidFill>
          <a:ln w="12700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（公社）</a:t>
            </a:r>
          </a:p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鹿児島県</a:t>
            </a:r>
          </a:p>
          <a:p>
            <a:pPr algn="ctr"/>
            <a:r>
              <a:rPr lang="ja-JP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薬剤師会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8C272E40-BABE-411A-9636-6E048C7D9E98}"/>
              </a:ext>
            </a:extLst>
          </p:cNvPr>
          <p:cNvSpPr/>
          <p:nvPr/>
        </p:nvSpPr>
        <p:spPr>
          <a:xfrm>
            <a:off x="2614374" y="7440255"/>
            <a:ext cx="2478192" cy="1861120"/>
          </a:xfrm>
          <a:prstGeom prst="ellipse">
            <a:avLst/>
          </a:prstGeom>
          <a:solidFill>
            <a:srgbClr val="FFCCFF"/>
          </a:solidFill>
          <a:ln w="127000" cap="flat" cmpd="sng" algn="ctr">
            <a:solidFill>
              <a:srgbClr val="FF66FF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（公社）</a:t>
            </a:r>
            <a:endParaRPr 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鹿児島県</a:t>
            </a:r>
            <a:endParaRPr 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</a:t>
            </a:r>
            <a:r>
              <a:rPr lang="ja-JP" altLang="en-US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協</a:t>
            </a:r>
            <a:r>
              <a:rPr lang="ja-JP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</a:t>
            </a:r>
            <a:endParaRPr 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18BF54B-DB01-49C1-A187-6D1668B3905D}"/>
              </a:ext>
            </a:extLst>
          </p:cNvPr>
          <p:cNvSpPr/>
          <p:nvPr/>
        </p:nvSpPr>
        <p:spPr>
          <a:xfrm>
            <a:off x="6943816" y="7425198"/>
            <a:ext cx="2478192" cy="1861120"/>
          </a:xfrm>
          <a:prstGeom prst="ellipse">
            <a:avLst/>
          </a:prstGeom>
          <a:solidFill>
            <a:srgbClr val="FFFF99"/>
          </a:solidFill>
          <a:ln w="1270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（公社）</a:t>
            </a:r>
            <a:endParaRPr 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sz="2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鹿児島県</a:t>
            </a:r>
            <a:endParaRPr 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4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栄養士会</a:t>
            </a:r>
            <a:endParaRPr lang="ja-JP" sz="24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724226B-F265-44E8-A9E3-6A27320492F0}"/>
              </a:ext>
            </a:extLst>
          </p:cNvPr>
          <p:cNvSpPr/>
          <p:nvPr/>
        </p:nvSpPr>
        <p:spPr>
          <a:xfrm>
            <a:off x="5090032" y="2947447"/>
            <a:ext cx="2366859" cy="1972770"/>
          </a:xfrm>
          <a:prstGeom prst="ellipse">
            <a:avLst/>
          </a:prstGeom>
          <a:solidFill>
            <a:schemeClr val="bg1"/>
          </a:solidFill>
          <a:ln w="1270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sz="2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（公社）</a:t>
            </a:r>
          </a:p>
          <a:p>
            <a:pPr algn="ctr"/>
            <a:r>
              <a:rPr lang="ja-JP" sz="2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鹿児島県</a:t>
            </a:r>
          </a:p>
          <a:p>
            <a:pPr algn="ctr"/>
            <a:r>
              <a:rPr lang="ja-JP" altLang="en-US" sz="2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医</a:t>
            </a:r>
            <a:r>
              <a:rPr lang="ja-JP" sz="2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師会</a:t>
            </a:r>
          </a:p>
        </p:txBody>
      </p:sp>
      <p:sp>
        <p:nvSpPr>
          <p:cNvPr id="16" name="スクロール: 横 15">
            <a:extLst>
              <a:ext uri="{FF2B5EF4-FFF2-40B4-BE49-F238E27FC236}">
                <a16:creationId xmlns:a16="http://schemas.microsoft.com/office/drawing/2014/main" id="{7631BD3C-2E1F-484A-A70F-90CAF924D8FD}"/>
              </a:ext>
            </a:extLst>
          </p:cNvPr>
          <p:cNvSpPr/>
          <p:nvPr/>
        </p:nvSpPr>
        <p:spPr>
          <a:xfrm rot="20213704">
            <a:off x="8738128" y="2104926"/>
            <a:ext cx="2998955" cy="1323345"/>
          </a:xfrm>
          <a:prstGeom prst="horizontalScroll">
            <a:avLst>
              <a:gd name="adj" fmla="val 25000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600" b="1" i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重症化予防</a:t>
            </a:r>
          </a:p>
        </p:txBody>
      </p:sp>
      <p:sp>
        <p:nvSpPr>
          <p:cNvPr id="17" name="スクロール: 横 16">
            <a:extLst>
              <a:ext uri="{FF2B5EF4-FFF2-40B4-BE49-F238E27FC236}">
                <a16:creationId xmlns:a16="http://schemas.microsoft.com/office/drawing/2014/main" id="{4AB1DFA3-C053-4022-BCB8-4E1CD49568AC}"/>
              </a:ext>
            </a:extLst>
          </p:cNvPr>
          <p:cNvSpPr/>
          <p:nvPr/>
        </p:nvSpPr>
        <p:spPr>
          <a:xfrm rot="20440693">
            <a:off x="157175" y="1619352"/>
            <a:ext cx="1998791" cy="1386244"/>
          </a:xfrm>
          <a:prstGeom prst="horizontalScroll">
            <a:avLst>
              <a:gd name="adj" fmla="val 25000"/>
            </a:avLst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600" b="1" i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</a:t>
            </a:r>
          </a:p>
        </p:txBody>
      </p:sp>
      <p:sp>
        <p:nvSpPr>
          <p:cNvPr id="18" name="スクロール: 横 17">
            <a:extLst>
              <a:ext uri="{FF2B5EF4-FFF2-40B4-BE49-F238E27FC236}">
                <a16:creationId xmlns:a16="http://schemas.microsoft.com/office/drawing/2014/main" id="{BC3DF57D-A73B-4F97-8BE1-B3D2EBB231CA}"/>
              </a:ext>
            </a:extLst>
          </p:cNvPr>
          <p:cNvSpPr/>
          <p:nvPr/>
        </p:nvSpPr>
        <p:spPr>
          <a:xfrm rot="983217">
            <a:off x="1963000" y="2705255"/>
            <a:ext cx="2678140" cy="1432354"/>
          </a:xfrm>
          <a:prstGeom prst="horizontalScroll">
            <a:avLst>
              <a:gd name="adj" fmla="val 25000"/>
            </a:avLst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600" b="1" i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早期治癒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B5C24AA-48B0-4CE4-80D4-0393822C4828}"/>
              </a:ext>
            </a:extLst>
          </p:cNvPr>
          <p:cNvSpPr txBox="1"/>
          <p:nvPr/>
        </p:nvSpPr>
        <p:spPr>
          <a:xfrm>
            <a:off x="442877" y="9438966"/>
            <a:ext cx="11254710" cy="4545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コロナ禍の中でも皆さまに支えられて継続してきたこの研究会も、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回目を数えます。今回多職種の交流を深めるという目的に沿った集合型の会が、やっと開催できるという思いです。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特別講演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琉球大学大学院　内分泌代謝・血液・膠原病内科学講座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内科）　教授・益崎裕章先生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特別講演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熊本リハビリテーション病院サルコペニア･低栄養研究センター・センター長吉村芳弘先生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にご講演いただきます。さらに令和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年度診療報酬･介護報酬･</a:t>
            </a:r>
            <a:r>
              <a:rPr lang="ja-JP" altLang="en-US" sz="200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障害福祉サービス等報酬のトリプル改定を控え、社会全体の健康増進の為求められる一体的実施に向け、厚生労働省</a:t>
            </a:r>
            <a:r>
              <a:rPr lang="zh-TW" altLang="en-US" sz="200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保険局高齢者医療課調整官宇野薫</a:t>
            </a:r>
            <a:r>
              <a:rPr lang="ja-JP" altLang="en-US" sz="200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調整官にご講演いただきます。この会はすべての医療職のための会です。</a:t>
            </a:r>
            <a:endParaRPr lang="en-US" altLang="ja-JP" sz="200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私たちは、医療の進歩･人口動態の変化･デジタル化など社会的な変化に追随できるよう、いろいろな角度から準備しておく必要がありそうです。この研究会を学びの場として共有していただければ幸いです。多くの皆さまのご参加をご期待申し上げます。　　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代表世話人 油田幸子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116BBE7F-1C14-4A56-88E7-441E0FE0C953}"/>
              </a:ext>
            </a:extLst>
          </p:cNvPr>
          <p:cNvSpPr/>
          <p:nvPr/>
        </p:nvSpPr>
        <p:spPr>
          <a:xfrm>
            <a:off x="478739" y="13990824"/>
            <a:ext cx="4096936" cy="1990160"/>
          </a:xfrm>
          <a:prstGeom prst="roundRect">
            <a:avLst/>
          </a:prstGeom>
          <a:solidFill>
            <a:srgbClr val="CCFF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3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参加費 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2,000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en-US" altLang="ja-JP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u="sng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（昼食・当日資料付き）</a:t>
            </a:r>
            <a:endParaRPr kumimoji="1" lang="en-US" altLang="ja-JP" sz="3200" u="sng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詳細は裏面を</a:t>
            </a:r>
            <a:endParaRPr kumimoji="1" lang="en-US" altLang="ja-JP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　ご覧ください。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EE6AFE2-01F8-4B2D-962D-36D1E761BB90}"/>
              </a:ext>
            </a:extLst>
          </p:cNvPr>
          <p:cNvSpPr txBox="1"/>
          <p:nvPr/>
        </p:nvSpPr>
        <p:spPr>
          <a:xfrm>
            <a:off x="4575675" y="14192440"/>
            <a:ext cx="6998077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　：</a:t>
            </a:r>
            <a:r>
              <a:rPr lang="zh-TW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かごしま臨床栄養連携研究会</a:t>
            </a:r>
            <a:endParaRPr lang="en-US" altLang="ja-JP" sz="2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事務局：</a:t>
            </a:r>
            <a:r>
              <a:rPr lang="zh-TW" altLang="en-US" sz="20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鹿児島厚生連病院栄養管理科</a:t>
            </a:r>
            <a:r>
              <a:rPr lang="ja-JP" altLang="en-US" sz="20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担当　桑原ともみ</a:t>
            </a:r>
            <a:endParaRPr lang="en-US" altLang="zh-TW" sz="2000" b="0" i="0" u="none" strike="noStrike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TEL)099-252-2238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(FAX)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099-252-2229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200" dirty="0">
                <a:latin typeface="メイリオ" panose="020B0604030504040204" pitchFamily="50" charset="-128"/>
                <a:ea typeface="メイリオ" panose="020B0604030504040204" pitchFamily="50" charset="-128"/>
                <a:hlinkClick r:id="rId3"/>
              </a:rPr>
              <a:t>k.eiyourennkei@gmail.com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協賛企業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アサヒ物産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KK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ニュートリー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KK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ニプロ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KK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01442" y="4920490"/>
            <a:ext cx="4572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令和６年２月１０（土）</a:t>
            </a:r>
            <a:endParaRPr kumimoji="1"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000" dirty="0"/>
              <a:t>9</a:t>
            </a:r>
            <a:r>
              <a:rPr kumimoji="1" lang="ja-JP" altLang="en-US" sz="4000" dirty="0"/>
              <a:t>：</a:t>
            </a:r>
            <a:r>
              <a:rPr kumimoji="1" lang="en-US" altLang="ja-JP" sz="4000" dirty="0"/>
              <a:t>50</a:t>
            </a:r>
            <a:r>
              <a:rPr kumimoji="1" lang="ja-JP" altLang="en-US" sz="4000" dirty="0"/>
              <a:t>～</a:t>
            </a:r>
            <a:r>
              <a:rPr kumimoji="1" lang="en-US" altLang="ja-JP" sz="4000" dirty="0"/>
              <a:t>16</a:t>
            </a:r>
            <a:r>
              <a:rPr kumimoji="1" lang="ja-JP" altLang="en-US" sz="4000" dirty="0"/>
              <a:t>：</a:t>
            </a:r>
            <a:r>
              <a:rPr kumimoji="1" lang="en-US" altLang="ja-JP" sz="4000" dirty="0"/>
              <a:t>00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41189" y="5928517"/>
            <a:ext cx="673042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4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未来</a:t>
            </a:r>
            <a:r>
              <a:rPr lang="ja-JP" altLang="en-US" sz="40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sz="44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支える</a:t>
            </a:r>
            <a:r>
              <a:rPr lang="ja-JP" altLang="en-US" sz="40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“栄養の力</a:t>
            </a:r>
          </a:p>
        </p:txBody>
      </p:sp>
      <p:sp>
        <p:nvSpPr>
          <p:cNvPr id="8" name="スクロール: 横 7">
            <a:extLst>
              <a:ext uri="{FF2B5EF4-FFF2-40B4-BE49-F238E27FC236}">
                <a16:creationId xmlns:a16="http://schemas.microsoft.com/office/drawing/2014/main" id="{15FA2DCB-95EE-5100-5D04-0F560D0F104F}"/>
              </a:ext>
            </a:extLst>
          </p:cNvPr>
          <p:cNvSpPr/>
          <p:nvPr/>
        </p:nvSpPr>
        <p:spPr>
          <a:xfrm rot="1131685">
            <a:off x="8985601" y="6352408"/>
            <a:ext cx="2636408" cy="1432354"/>
          </a:xfrm>
          <a:prstGeom prst="horizontalScroll">
            <a:avLst>
              <a:gd name="adj" fmla="val 25000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600" b="1" i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健康寿命</a:t>
            </a:r>
            <a:endParaRPr kumimoji="1" lang="en-US" altLang="ja-JP" sz="3600" b="1" i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3600" b="1" i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ja-JP" altLang="en-US" sz="3600" b="1" i="1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スクロール: 横 8">
            <a:extLst>
              <a:ext uri="{FF2B5EF4-FFF2-40B4-BE49-F238E27FC236}">
                <a16:creationId xmlns:a16="http://schemas.microsoft.com/office/drawing/2014/main" id="{5611B1EB-9851-FAAC-BDFE-64C229971F9D}"/>
              </a:ext>
            </a:extLst>
          </p:cNvPr>
          <p:cNvSpPr/>
          <p:nvPr/>
        </p:nvSpPr>
        <p:spPr>
          <a:xfrm rot="20958231">
            <a:off x="594233" y="6548788"/>
            <a:ext cx="2678216" cy="1495254"/>
          </a:xfrm>
          <a:prstGeom prst="horizontalScroll">
            <a:avLst>
              <a:gd name="adj" fmla="val 25000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600" b="1" i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在宅療養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0654CC-5807-0128-5C11-2AC882FE88B8}"/>
              </a:ext>
            </a:extLst>
          </p:cNvPr>
          <p:cNvSpPr txBox="1"/>
          <p:nvPr/>
        </p:nvSpPr>
        <p:spPr>
          <a:xfrm>
            <a:off x="1965194" y="1960165"/>
            <a:ext cx="845098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（公社）</a:t>
            </a:r>
            <a:r>
              <a:rPr lang="ja-JP" altLang="en-US" sz="32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鹿児島県栄養士会第</a:t>
            </a:r>
            <a:r>
              <a:rPr lang="en-US" altLang="ja-JP" sz="32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3200" b="1" i="0" u="none" strike="noStrike" baseline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回リレー研修会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8E235DC-470E-D897-6E93-9CCDB494B67E}"/>
              </a:ext>
            </a:extLst>
          </p:cNvPr>
          <p:cNvSpPr txBox="1"/>
          <p:nvPr/>
        </p:nvSpPr>
        <p:spPr>
          <a:xfrm>
            <a:off x="700373" y="9104868"/>
            <a:ext cx="10739718" cy="541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F952857-AB79-3602-6C4C-AD12F391E7F7}"/>
              </a:ext>
            </a:extLst>
          </p:cNvPr>
          <p:cNvSpPr txBox="1"/>
          <p:nvPr/>
        </p:nvSpPr>
        <p:spPr>
          <a:xfrm>
            <a:off x="3115832" y="6801700"/>
            <a:ext cx="63997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かごしま県民交流センター大ホール　</a:t>
            </a:r>
            <a:endParaRPr lang="en-US" altLang="ja-JP" sz="2400" b="1" kern="1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400" b="1" kern="10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（オンサイトのみ）</a:t>
            </a:r>
            <a:endParaRPr lang="en-US" altLang="ja-JP" sz="2400" b="1" kern="1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9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7D28CE3-7148-8134-096D-34F5C055E4B3}"/>
              </a:ext>
            </a:extLst>
          </p:cNvPr>
          <p:cNvSpPr/>
          <p:nvPr/>
        </p:nvSpPr>
        <p:spPr>
          <a:xfrm>
            <a:off x="378278" y="14861939"/>
            <a:ext cx="11435444" cy="11596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1B38703-A0B2-F17D-DB41-659A50DD3297}"/>
              </a:ext>
            </a:extLst>
          </p:cNvPr>
          <p:cNvSpPr/>
          <p:nvPr/>
        </p:nvSpPr>
        <p:spPr>
          <a:xfrm>
            <a:off x="378275" y="10009767"/>
            <a:ext cx="11435444" cy="48521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E56A015-D1BA-463F-C7AC-4F0B8FA7E169}"/>
              </a:ext>
            </a:extLst>
          </p:cNvPr>
          <p:cNvSpPr/>
          <p:nvPr/>
        </p:nvSpPr>
        <p:spPr>
          <a:xfrm>
            <a:off x="378278" y="4982648"/>
            <a:ext cx="11435444" cy="4878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27A4FFA-DB1C-6651-817F-54CA1FBF9B90}"/>
              </a:ext>
            </a:extLst>
          </p:cNvPr>
          <p:cNvSpPr/>
          <p:nvPr/>
        </p:nvSpPr>
        <p:spPr>
          <a:xfrm>
            <a:off x="378278" y="2117706"/>
            <a:ext cx="11435444" cy="27582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AE1106-F343-F163-5537-96BA2C441826}"/>
              </a:ext>
            </a:extLst>
          </p:cNvPr>
          <p:cNvSpPr txBox="1"/>
          <p:nvPr/>
        </p:nvSpPr>
        <p:spPr>
          <a:xfrm>
            <a:off x="1780918" y="10366103"/>
            <a:ext cx="98040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9:00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受付開始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9:50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開会挨拶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10:00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一般演題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題　・歯科医師会・薬剤師会・看護協会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11:00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特別講演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琉球大学大学院 医学研究科</a:t>
            </a: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内分泌代謝・血液・膠原病内科学講座（第二内科）</a:t>
            </a: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教授　益崎　裕章　先生</a:t>
            </a: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12:15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昼食・休憩　　　情報提供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13:30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特別講演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熊本リハビリテーション病院　</a:t>
            </a: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サルコペニア・低栄養研究センター　</a:t>
            </a: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センター長　吉村　芳弘　先生</a:t>
            </a: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14:45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情報提供　　厚生労働省　保険局高齢者医療課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一体的実施調整官　宇野　薫　先生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16:00</a:t>
            </a:r>
            <a:r>
              <a:rPr kumimoji="1"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閉会</a:t>
            </a:r>
            <a:endParaRPr kumimoji="1"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0FFE1E-C0CC-BE07-FB6A-979939E68B98}"/>
              </a:ext>
            </a:extLst>
          </p:cNvPr>
          <p:cNvSpPr txBox="1"/>
          <p:nvPr/>
        </p:nvSpPr>
        <p:spPr>
          <a:xfrm>
            <a:off x="263899" y="263553"/>
            <a:ext cx="11664197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/>
              <a:t>第</a:t>
            </a:r>
            <a:r>
              <a:rPr kumimoji="1" lang="en-US" altLang="ja-JP" sz="4800" b="1" dirty="0"/>
              <a:t>4</a:t>
            </a:r>
            <a:r>
              <a:rPr kumimoji="1" lang="ja-JP" altLang="en-US" sz="4800" b="1" dirty="0"/>
              <a:t>回かごしま臨床栄養連携研究会</a:t>
            </a:r>
            <a:endParaRPr kumimoji="1" lang="en-US" altLang="ja-JP" sz="48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9</a:t>
            </a:r>
            <a:r>
              <a:rPr kumimoji="1" lang="ja-JP" altLang="en-US" sz="3200" b="1" dirty="0"/>
              <a:t>回（公社）鹿児島県栄養士会リレー研修会合同研修会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テーマ　～～未来を支える“栄養の力”～～</a:t>
            </a:r>
            <a:endParaRPr kumimoji="1" lang="en-US" altLang="ja-JP" sz="3200" b="1" dirty="0"/>
          </a:p>
          <a:p>
            <a:endParaRPr kumimoji="1" lang="en-US" altLang="ja-JP" sz="2800" dirty="0"/>
          </a:p>
          <a:p>
            <a:r>
              <a:rPr kumimoji="1" lang="ja-JP" altLang="en-US" sz="3200" b="1" dirty="0"/>
              <a:t>　　</a:t>
            </a:r>
            <a:r>
              <a:rPr kumimoji="1" lang="en-US" altLang="ja-JP" sz="3200" b="1" dirty="0"/>
              <a:t>2024</a:t>
            </a:r>
            <a:r>
              <a:rPr kumimoji="1" lang="ja-JP" altLang="en-US" sz="3200" b="1" dirty="0"/>
              <a:t>年（令和</a:t>
            </a:r>
            <a:r>
              <a:rPr kumimoji="1" lang="en-US" altLang="ja-JP" sz="3200" b="1" dirty="0"/>
              <a:t>6</a:t>
            </a:r>
            <a:r>
              <a:rPr kumimoji="1" lang="ja-JP" altLang="en-US" sz="3200" b="1" dirty="0"/>
              <a:t>年）</a:t>
            </a:r>
            <a:r>
              <a:rPr kumimoji="1" lang="en-US" altLang="ja-JP" sz="5400" b="1" dirty="0"/>
              <a:t>2</a:t>
            </a:r>
            <a:r>
              <a:rPr kumimoji="1" lang="ja-JP" altLang="en-US" sz="4800" b="1" dirty="0"/>
              <a:t>月</a:t>
            </a:r>
            <a:r>
              <a:rPr kumimoji="1" lang="en-US" altLang="ja-JP" sz="5400" b="1" dirty="0"/>
              <a:t>10</a:t>
            </a:r>
            <a:r>
              <a:rPr kumimoji="1" lang="ja-JP" altLang="en-US" sz="4800" b="1" dirty="0"/>
              <a:t>日（土）</a:t>
            </a:r>
            <a:r>
              <a:rPr kumimoji="1" lang="en-US" altLang="ja-JP" sz="3200" b="1" dirty="0"/>
              <a:t>9:00</a:t>
            </a:r>
            <a:r>
              <a:rPr kumimoji="1" lang="ja-JP" altLang="en-US" sz="3200" b="1" dirty="0"/>
              <a:t>～</a:t>
            </a:r>
            <a:r>
              <a:rPr kumimoji="1" lang="en-US" altLang="ja-JP" sz="3200" b="1" dirty="0"/>
              <a:t>16:00</a:t>
            </a:r>
          </a:p>
          <a:p>
            <a:endParaRPr kumimoji="1" lang="en-US" altLang="ja-JP" sz="3200" b="1" dirty="0"/>
          </a:p>
          <a:p>
            <a:r>
              <a:rPr kumimoji="1" lang="ja-JP" altLang="en-US" sz="3200" b="1" dirty="0"/>
              <a:t>　　　　　かごしま県民交流センター　大ホール（西館</a:t>
            </a:r>
            <a:r>
              <a:rPr kumimoji="1" lang="en-US" altLang="ja-JP" sz="3200" b="1" dirty="0"/>
              <a:t>2</a:t>
            </a:r>
            <a:r>
              <a:rPr kumimoji="1" lang="ja-JP" altLang="en-US" sz="3200" b="1" dirty="0"/>
              <a:t>階）</a:t>
            </a:r>
          </a:p>
          <a:p>
            <a:r>
              <a:rPr kumimoji="1" lang="ja-JP" altLang="en-US" sz="3200" b="1" dirty="0"/>
              <a:t>　　　　　　　　　　鹿児島市山下町</a:t>
            </a:r>
            <a:r>
              <a:rPr kumimoji="1" lang="en-US" altLang="ja-JP" sz="3200" b="1" dirty="0"/>
              <a:t>14</a:t>
            </a:r>
            <a:r>
              <a:rPr kumimoji="1" lang="ja-JP" altLang="en-US" sz="3200" b="1" dirty="0"/>
              <a:t>番</a:t>
            </a:r>
            <a:r>
              <a:rPr kumimoji="1" lang="en-US" altLang="ja-JP" sz="3200" b="1" dirty="0"/>
              <a:t>50</a:t>
            </a:r>
            <a:r>
              <a:rPr kumimoji="1" lang="ja-JP" altLang="en-US" sz="3200" b="1" dirty="0"/>
              <a:t>号</a:t>
            </a:r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r>
              <a:rPr kumimoji="1" lang="ja-JP" altLang="en-US" dirty="0"/>
              <a:t>　　　　　　　　　　</a:t>
            </a:r>
            <a:r>
              <a:rPr kumimoji="1" lang="ja-JP" altLang="en-US" sz="2400" b="1" dirty="0"/>
              <a:t>右の</a:t>
            </a:r>
            <a:r>
              <a:rPr kumimoji="1" lang="en-US" altLang="ja-JP" sz="2400" b="1" dirty="0"/>
              <a:t>QR</a:t>
            </a:r>
            <a:r>
              <a:rPr kumimoji="1" lang="ja-JP" altLang="en-US" sz="2400" b="1" dirty="0"/>
              <a:t>コードまたは下記</a:t>
            </a:r>
            <a:r>
              <a:rPr kumimoji="1" lang="en-US" altLang="ja-JP" sz="2400" b="1" dirty="0"/>
              <a:t>URL</a:t>
            </a:r>
            <a:r>
              <a:rPr kumimoji="1" lang="ja-JP" altLang="en-US" sz="2400" b="1" dirty="0"/>
              <a:t>からお申込ください。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　  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　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申込締切：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2024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年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2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月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6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日（火）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　　　　　　　　　</a:t>
            </a:r>
            <a:r>
              <a:rPr kumimoji="1" lang="en-US" altLang="ja-JP" sz="3200" b="1" dirty="0"/>
              <a:t>2,000</a:t>
            </a:r>
            <a:r>
              <a:rPr kumimoji="1" lang="ja-JP" altLang="en-US" sz="3200" b="1" dirty="0"/>
              <a:t>円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　　　　　　</a:t>
            </a:r>
            <a:r>
              <a:rPr kumimoji="1" lang="ja-JP" altLang="en-US" sz="2400" b="1" dirty="0"/>
              <a:t>（昼食・当日資料つき）</a:t>
            </a:r>
            <a:endParaRPr kumimoji="1" lang="en-US" altLang="ja-JP" sz="2400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/>
              <a:t>　　　　</a:t>
            </a:r>
            <a:r>
              <a:rPr kumimoji="1" lang="ja-JP" altLang="en-US" sz="2000" b="1" dirty="0"/>
              <a:t>お問合せ先：　事務局・鹿児島厚生連病院栄養管理科　担当　桑原ともみ</a:t>
            </a:r>
          </a:p>
          <a:p>
            <a:r>
              <a:rPr kumimoji="1" lang="ja-JP" altLang="en-US" sz="2000" b="1" dirty="0"/>
              <a:t>　　　　　　　　　　　　　　　　　　　　　</a:t>
            </a:r>
            <a:r>
              <a:rPr kumimoji="1" lang="en-US" altLang="ja-JP" sz="2000" b="1" dirty="0"/>
              <a:t>(TEL)099-252-2238  (FAX) 099-252-2229</a:t>
            </a:r>
          </a:p>
          <a:p>
            <a:r>
              <a:rPr kumimoji="1" lang="ja-JP" altLang="en-US" sz="2000" b="1" dirty="0"/>
              <a:t>　　　　　　　　　　　　　　　　　　　　 （</a:t>
            </a:r>
            <a:r>
              <a:rPr kumimoji="1" lang="en-US" altLang="ja-JP" sz="2000" b="1" dirty="0"/>
              <a:t>e-mail</a:t>
            </a:r>
            <a:r>
              <a:rPr kumimoji="1" lang="ja-JP" altLang="en-US" sz="2000" b="1" dirty="0"/>
              <a:t>）</a:t>
            </a:r>
            <a:r>
              <a:rPr kumimoji="1" lang="en-US" altLang="ja-JP" sz="2000" b="1" dirty="0" err="1"/>
              <a:t>k.eiyourennkei@gmail.com</a:t>
            </a:r>
            <a:endParaRPr kumimoji="1" lang="en-US" altLang="ja-JP" sz="20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CF69D0C-757A-29B0-D8CA-66D6851E3FC3}"/>
              </a:ext>
            </a:extLst>
          </p:cNvPr>
          <p:cNvSpPr txBox="1"/>
          <p:nvPr/>
        </p:nvSpPr>
        <p:spPr>
          <a:xfrm>
            <a:off x="607031" y="14667328"/>
            <a:ext cx="114354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8599"/>
            <a:endParaRPr lang="en-US" altLang="ja-JP" dirty="0">
              <a:solidFill>
                <a:prstClr val="black"/>
              </a:solidFill>
              <a:latin typeface="+mn-ea"/>
            </a:endParaRPr>
          </a:p>
          <a:p>
            <a:pPr defTabSz="1018599"/>
            <a:r>
              <a:rPr lang="en-US" altLang="ja-JP" sz="1600" dirty="0">
                <a:solidFill>
                  <a:prstClr val="black"/>
                </a:solidFill>
                <a:latin typeface="+mn-ea"/>
              </a:rPr>
              <a:t>【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個人情報の取扱いについて</a:t>
            </a:r>
            <a:r>
              <a:rPr lang="en-US" altLang="ja-JP" sz="1600" dirty="0">
                <a:solidFill>
                  <a:prstClr val="black"/>
                </a:solidFill>
                <a:latin typeface="+mn-ea"/>
              </a:rPr>
              <a:t>】</a:t>
            </a:r>
          </a:p>
          <a:p>
            <a:pPr defTabSz="1018599"/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個人情報については、下記及び主催・協賛企業</a:t>
            </a:r>
            <a:r>
              <a:rPr lang="en-US" altLang="ja-JP" sz="1600" dirty="0">
                <a:solidFill>
                  <a:prstClr val="black"/>
                </a:solidFill>
                <a:latin typeface="+mn-ea"/>
              </a:rPr>
              <a:t>Web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サイトに掲載している個人情報保護方針に基づいて取扱います。</a:t>
            </a:r>
          </a:p>
          <a:p>
            <a:pPr defTabSz="1018599"/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＊個人情報は、セミナーに関する連絡、主催・共催企業の商品サービスに関する情報の提供以外の用途に使用しません。</a:t>
            </a: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defTabSz="1018599"/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主催：かごしま臨床栄養連携研究会　　協賛企業：アサヒ物産株式会社・ニュートリー株式会社・ニプロ株式会社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9E3BA9-0F8D-7BDD-2356-5A3F64CFB3E8}"/>
              </a:ext>
            </a:extLst>
          </p:cNvPr>
          <p:cNvSpPr txBox="1"/>
          <p:nvPr/>
        </p:nvSpPr>
        <p:spPr>
          <a:xfrm>
            <a:off x="2747005" y="5745241"/>
            <a:ext cx="4373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u="none" strike="noStrike" dirty="0">
                <a:solidFill>
                  <a:srgbClr val="0064C8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2"/>
              </a:rPr>
              <a:t>https://r-</a:t>
            </a:r>
            <a:r>
              <a:rPr lang="en-US" altLang="ja-JP" sz="2800" b="1" u="none" strike="noStrike" dirty="0" err="1">
                <a:solidFill>
                  <a:srgbClr val="0064C8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2"/>
              </a:rPr>
              <a:t>eiyou4.peatix.com</a:t>
            </a:r>
            <a:endParaRPr lang="ja-JP" altLang="ja-JP" sz="2800" b="1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A7308F6-F403-EDD4-EF05-84CE2752D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927" y="5192133"/>
            <a:ext cx="1646808" cy="16717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9FC2C6-5A5E-A3EE-F303-6E500344F034}"/>
              </a:ext>
            </a:extLst>
          </p:cNvPr>
          <p:cNvSpPr txBox="1"/>
          <p:nvPr/>
        </p:nvSpPr>
        <p:spPr>
          <a:xfrm>
            <a:off x="5954020" y="725899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支払方法：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508174B-F7A4-8D54-A4D1-2E0D6DFA9A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0852" y="7178852"/>
            <a:ext cx="3695119" cy="4693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11ABAC6-A4BC-D5EC-BBD4-12925903CEF6}"/>
              </a:ext>
            </a:extLst>
          </p:cNvPr>
          <p:cNvSpPr txBox="1"/>
          <p:nvPr/>
        </p:nvSpPr>
        <p:spPr>
          <a:xfrm>
            <a:off x="7133599" y="7645537"/>
            <a:ext cx="323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コンビニ</a:t>
            </a:r>
            <a:r>
              <a:rPr kumimoji="1" lang="en-US" altLang="ja-JP" b="1" dirty="0"/>
              <a:t>/ATM</a:t>
            </a:r>
            <a:r>
              <a:rPr kumimoji="1" lang="ja-JP" altLang="en-US" b="1" dirty="0"/>
              <a:t>　＋手数料</a:t>
            </a:r>
            <a:r>
              <a:rPr kumimoji="1" lang="en-US" altLang="ja-JP" b="1" dirty="0"/>
              <a:t>¥220</a:t>
            </a:r>
            <a:endParaRPr kumimoji="1" lang="ja-JP" altLang="en-US" b="1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F77A1B4D-F3F4-6CE2-7E62-837F453AFE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6950" y="7996184"/>
            <a:ext cx="2068261" cy="369332"/>
          </a:xfrm>
          <a:prstGeom prst="rect">
            <a:avLst/>
          </a:prstGeom>
        </p:spPr>
      </p:pic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85663F7-88B7-B4F9-78A4-C9509D7E2D29}"/>
              </a:ext>
            </a:extLst>
          </p:cNvPr>
          <p:cNvSpPr/>
          <p:nvPr/>
        </p:nvSpPr>
        <p:spPr>
          <a:xfrm>
            <a:off x="672860" y="3496849"/>
            <a:ext cx="1673524" cy="10213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会場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1785E2A8-5422-21A6-C62D-B70055A43FD5}"/>
              </a:ext>
            </a:extLst>
          </p:cNvPr>
          <p:cNvSpPr/>
          <p:nvPr/>
        </p:nvSpPr>
        <p:spPr>
          <a:xfrm>
            <a:off x="717253" y="5539987"/>
            <a:ext cx="1673524" cy="10213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参加</a:t>
            </a:r>
            <a:endParaRPr kumimoji="1"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申込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466B4B9-1D77-FCEA-2800-19DDFCEC5B82}"/>
              </a:ext>
            </a:extLst>
          </p:cNvPr>
          <p:cNvSpPr/>
          <p:nvPr/>
        </p:nvSpPr>
        <p:spPr>
          <a:xfrm>
            <a:off x="717253" y="6922755"/>
            <a:ext cx="1673524" cy="10213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参加費</a:t>
            </a:r>
            <a:endParaRPr kumimoji="1" lang="en-US" altLang="ja-JP" sz="3200" b="1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121058A-CF15-5550-F016-64AD374C7E17}"/>
              </a:ext>
            </a:extLst>
          </p:cNvPr>
          <p:cNvSpPr txBox="1"/>
          <p:nvPr/>
        </p:nvSpPr>
        <p:spPr>
          <a:xfrm>
            <a:off x="2592363" y="818085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solidFill>
                  <a:srgbClr val="FF0000"/>
                </a:solidFill>
              </a:rPr>
              <a:t>お支払い時の手数料はご負担ください。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CB00999-CB08-EBAE-21FA-54CE541ED843}"/>
              </a:ext>
            </a:extLst>
          </p:cNvPr>
          <p:cNvSpPr/>
          <p:nvPr/>
        </p:nvSpPr>
        <p:spPr>
          <a:xfrm>
            <a:off x="903675" y="10381501"/>
            <a:ext cx="648487" cy="33471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　ロ　グ　ラ　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5EA78C-D67E-52BD-4814-B806A23772AB}"/>
              </a:ext>
            </a:extLst>
          </p:cNvPr>
          <p:cNvSpPr/>
          <p:nvPr/>
        </p:nvSpPr>
        <p:spPr>
          <a:xfrm>
            <a:off x="5954020" y="10154507"/>
            <a:ext cx="5630949" cy="830358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日本臨床栄養代謝学会（２単位：申請中</a:t>
            </a:r>
            <a:r>
              <a:rPr kumimoji="1" lang="en-US" altLang="ja-JP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日本栄養士会生涯教育実務（１単位）</a:t>
            </a:r>
          </a:p>
        </p:txBody>
      </p:sp>
    </p:spTree>
    <p:extLst>
      <p:ext uri="{BB962C8B-B14F-4D97-AF65-F5344CB8AC3E}">
        <p14:creationId xmlns:p14="http://schemas.microsoft.com/office/powerpoint/2010/main" val="296439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13030</TotalTime>
  <Words>222</Words>
  <Application>Microsoft Office PowerPoint</Application>
  <PresentationFormat>ユーザー設定</PresentationFormat>
  <Paragraphs>95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光紀</dc:creator>
  <cp:lastModifiedBy>Windows User</cp:lastModifiedBy>
  <cp:revision>96</cp:revision>
  <cp:lastPrinted>2023-12-18T23:43:01Z</cp:lastPrinted>
  <dcterms:created xsi:type="dcterms:W3CDTF">2020-09-03T00:13:30Z</dcterms:created>
  <dcterms:modified xsi:type="dcterms:W3CDTF">2024-01-24T00:24:25Z</dcterms:modified>
</cp:coreProperties>
</file>